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3" r:id="rId18"/>
    <p:sldId id="286" r:id="rId19"/>
    <p:sldId id="274" r:id="rId20"/>
    <p:sldId id="287" r:id="rId21"/>
    <p:sldId id="275" r:id="rId22"/>
    <p:sldId id="285" r:id="rId23"/>
    <p:sldId id="283" r:id="rId24"/>
    <p:sldId id="284" r:id="rId25"/>
    <p:sldId id="276" r:id="rId26"/>
    <p:sldId id="277" r:id="rId27"/>
    <p:sldId id="279" r:id="rId28"/>
    <p:sldId id="280" r:id="rId29"/>
    <p:sldId id="281" r:id="rId30"/>
    <p:sldId id="282" r:id="rId31"/>
    <p:sldId id="271" r:id="rId3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807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838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79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915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37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00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86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653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62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51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612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42FC-9509-413E-ADAE-471094FF00C0}" type="datetimeFigureOut">
              <a:rPr lang="fa-IR" smtClean="0"/>
              <a:t>01/19/1440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1B-4BAA-4C7C-B4E5-4F70074FBF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839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20906"/>
            <a:ext cx="6840760" cy="46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836712"/>
            <a:ext cx="6635080" cy="528945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3600" b="1" dirty="0">
                <a:solidFill>
                  <a:srgbClr val="FF0000"/>
                </a:solidFill>
                <a:ea typeface="Calibri"/>
                <a:cs typeface="B Nazanin"/>
              </a:rPr>
              <a:t>طرح صنعتی :</a:t>
            </a:r>
            <a:r>
              <a:rPr lang="fa-IR" sz="3600" dirty="0">
                <a:solidFill>
                  <a:srgbClr val="FF0000"/>
                </a:solidFill>
                <a:ea typeface="Calibri"/>
                <a:cs typeface="B Nazanin"/>
              </a:rPr>
              <a:t> </a:t>
            </a:r>
            <a:r>
              <a:rPr lang="fa-IR" sz="3600" dirty="0">
                <a:solidFill>
                  <a:schemeClr val="accent6">
                    <a:lumMod val="50000"/>
                  </a:schemeClr>
                </a:solidFill>
                <a:ea typeface="Calibri"/>
                <a:cs typeface="B Nazanin"/>
              </a:rPr>
              <a:t>مکانی است مشخص که اشخاص حقیقی و یا حقوقی براساس مجوز اخذ شده(جواز تاسیس و یا توسعه) و سایر مجوزهای قانونی لازم در آن مبادرت به سرمایه گذاری در جهت اجرای فعالیت های صنعتی می نماید.</a:t>
            </a:r>
            <a:endParaRPr lang="en-US" sz="2800" dirty="0">
              <a:solidFill>
                <a:schemeClr val="accent6">
                  <a:lumMod val="50000"/>
                </a:schemeClr>
              </a:solidFill>
              <a:ea typeface="Calibri"/>
              <a:cs typeface="Arial"/>
            </a:endParaRP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" y="5085184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548680"/>
            <a:ext cx="6707088" cy="557748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3600" b="1" dirty="0">
                <a:solidFill>
                  <a:srgbClr val="0070C0"/>
                </a:solidFill>
                <a:ea typeface="Calibri"/>
                <a:cs typeface="B Nazanin"/>
              </a:rPr>
              <a:t>طرح توسعه :</a:t>
            </a:r>
            <a:r>
              <a:rPr lang="fa-IR" sz="3600" dirty="0">
                <a:solidFill>
                  <a:srgbClr val="0070C0"/>
                </a:solidFill>
                <a:ea typeface="Calibri"/>
                <a:cs typeface="B Nazanin"/>
              </a:rPr>
              <a:t> </a:t>
            </a:r>
            <a:r>
              <a:rPr lang="fa-IR" sz="3600" dirty="0">
                <a:solidFill>
                  <a:schemeClr val="bg2">
                    <a:lumMod val="25000"/>
                  </a:schemeClr>
                </a:solidFill>
                <a:ea typeface="Calibri"/>
                <a:cs typeface="B Nazanin"/>
              </a:rPr>
              <a:t>سرمایه گذاری صنعتی جدیدی است که متقاضی براساس امکانات و زیرساخت های مازاد در واحد صنعتی موجود در زمینه افزایش ظرفیت تولید و یا افزودن محصول جدید انجام می دهد که مستلزم دریافت جواز تاسیس موسوم به جواز توسعه می باشد.</a:t>
            </a:r>
            <a:endParaRPr lang="en-US" sz="2800" dirty="0">
              <a:solidFill>
                <a:schemeClr val="bg2">
                  <a:lumMod val="25000"/>
                </a:schemeClr>
              </a:solidFill>
              <a:ea typeface="Calibri"/>
              <a:cs typeface="Arial"/>
            </a:endParaRP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" y="4865401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548680"/>
            <a:ext cx="6707088" cy="557748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4000" b="1" dirty="0">
                <a:solidFill>
                  <a:schemeClr val="tx2"/>
                </a:solidFill>
                <a:ea typeface="Calibri"/>
                <a:cs typeface="B Nazanin"/>
              </a:rPr>
              <a:t>حمایت ها و مشوق های خاص سرمایه گذاری صنعتی : </a:t>
            </a:r>
            <a:r>
              <a:rPr lang="fa-IR" sz="4000" dirty="0">
                <a:solidFill>
                  <a:schemeClr val="accent3">
                    <a:lumMod val="50000"/>
                  </a:schemeClr>
                </a:solidFill>
                <a:ea typeface="Calibri"/>
                <a:cs typeface="B Nazanin"/>
              </a:rPr>
              <a:t>شامل تسهیلات بانکی(ریالی و ارزی)، یارانه زمین در شهرک های صنعتی، معافیت های حقوق ورودی ماشین آلات و یارانه انرژی می باشد.</a:t>
            </a:r>
            <a:endParaRPr lang="en-US" dirty="0">
              <a:solidFill>
                <a:schemeClr val="accent3">
                  <a:lumMod val="50000"/>
                </a:schemeClr>
              </a:solidFill>
              <a:ea typeface="Calibri"/>
              <a:cs typeface="Arial"/>
            </a:endParaRP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332656"/>
            <a:ext cx="6707088" cy="579350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4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B Nazanin"/>
              </a:rPr>
              <a:t>ظرفیت تولید :</a:t>
            </a:r>
            <a:r>
              <a:rPr lang="fa-IR" sz="4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B Nazanin"/>
              </a:rPr>
              <a:t> </a:t>
            </a:r>
            <a:r>
              <a:rPr lang="fa-IR" sz="4000" dirty="0">
                <a:solidFill>
                  <a:srgbClr val="C00000"/>
                </a:solidFill>
                <a:ea typeface="Calibri"/>
                <a:cs typeface="B Nazanin"/>
              </a:rPr>
              <a:t>توانی است که با توجه به ماشین آلات نصب شده و دیگر امکانات تولید برای فعالیت صنعتی ایجاد شده است. این ظرفیت براساس ساعات و روزهای کاری سال و با توجه به ماهیت تولید تعیین ودر پروانه صادره درج می گردد.</a:t>
            </a:r>
            <a:endParaRPr lang="en-US" dirty="0">
              <a:solidFill>
                <a:srgbClr val="C00000"/>
              </a:solidFill>
              <a:ea typeface="Calibri"/>
              <a:cs typeface="Arial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233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332656"/>
            <a:ext cx="6635080" cy="579350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ea typeface="Calibri"/>
                <a:cs typeface="B Nazanin"/>
              </a:rPr>
              <a:t>روش های تولید :</a:t>
            </a:r>
            <a:r>
              <a:rPr lang="fa-IR" dirty="0">
                <a:solidFill>
                  <a:srgbClr val="FF0000"/>
                </a:solidFill>
                <a:ea typeface="Calibri"/>
                <a:cs typeface="B Nazanin"/>
              </a:rPr>
              <a:t> </a:t>
            </a:r>
            <a:r>
              <a:rPr lang="fa-IR" dirty="0">
                <a:solidFill>
                  <a:srgbClr val="7030A0"/>
                </a:solidFill>
                <a:ea typeface="Calibri"/>
                <a:cs typeface="B Nazanin"/>
              </a:rPr>
              <a:t>تولید با انواع روش های کارخانه ای یکپارچه، تولید پیمانی و تولید بدون کارخانه(برون سپاری) می تواند انجام شود.</a:t>
            </a:r>
            <a:endParaRPr lang="en-US" sz="2400" dirty="0">
              <a:solidFill>
                <a:srgbClr val="7030A0"/>
              </a:solidFill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ea typeface="Calibri"/>
                <a:cs typeface="B Nazanin"/>
              </a:rPr>
              <a:t>تولید بدون کارخانه</a:t>
            </a:r>
            <a:r>
              <a:rPr lang="fa-IR" dirty="0">
                <a:solidFill>
                  <a:srgbClr val="FF0000"/>
                </a:solidFill>
                <a:ea typeface="Calibri"/>
                <a:cs typeface="B Nazanin"/>
              </a:rPr>
              <a:t> </a:t>
            </a:r>
            <a:r>
              <a:rPr lang="fa-IR" b="1" dirty="0">
                <a:solidFill>
                  <a:srgbClr val="FF0000"/>
                </a:solidFill>
                <a:ea typeface="Calibri"/>
                <a:cs typeface="B Nazanin"/>
              </a:rPr>
              <a:t>:</a:t>
            </a:r>
            <a:r>
              <a:rPr lang="fa-IR" dirty="0">
                <a:solidFill>
                  <a:srgbClr val="FF0000"/>
                </a:solidFill>
                <a:ea typeface="Calibri"/>
                <a:cs typeface="B Nazanin"/>
              </a:rPr>
              <a:t> </a:t>
            </a:r>
            <a:r>
              <a:rPr lang="fa-IR" dirty="0">
                <a:solidFill>
                  <a:srgbClr val="7030A0"/>
                </a:solidFill>
                <a:ea typeface="Calibri"/>
                <a:cs typeface="B Nazanin"/>
              </a:rPr>
              <a:t>فعالیت صنعتی است که تولید کننده با تمرکز بر تحقیق و توسعه، طراحی، بازاریابی و استفاده از نام تجاری، محصولاتی را با بهره گیری از امکانات، تجهیزات و ظرفیت های تولید دیگران(برون سپاری) عرضه می نماید.</a:t>
            </a:r>
            <a:endParaRPr lang="en-US" sz="2400" dirty="0">
              <a:solidFill>
                <a:srgbClr val="7030A0"/>
              </a:solidFill>
              <a:ea typeface="Calibri"/>
              <a:cs typeface="Arial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808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16632"/>
            <a:ext cx="6491064" cy="648072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تولید آزمایشی</a:t>
            </a:r>
            <a:r>
              <a:rPr lang="fa-I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 </a:t>
            </a:r>
            <a:r>
              <a:rPr lang="fa-I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:</a:t>
            </a:r>
            <a:r>
              <a:rPr lang="fa-I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تولیدی است که به منظور راه اندازی ماشین آلات و تجهیزات، ارزیابی ظرفیت و تنظیم کیفیت محصولات انجام می شود.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پروانه بهره برداری</a:t>
            </a:r>
            <a:r>
              <a:rPr lang="fa-I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 </a:t>
            </a:r>
            <a:r>
              <a:rPr lang="fa-I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:</a:t>
            </a:r>
            <a:r>
              <a:rPr lang="fa-I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سند یا مجوزی است که براساس مقررات پس از اجرای طرح صنعتی، نصب ماشین آلات و خط تولید و تاسیسات، تامین نیروی انسانی مورد نیاز و تولید آزمایشی و موافقت اداره حفاظت محیط زیست صادر می شود و بیانگر ظرفیت تولید می باشد.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418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836712"/>
            <a:ext cx="6768752" cy="528945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  <a:ea typeface="Calibri"/>
                <a:cs typeface="B Nazanin"/>
              </a:rPr>
              <a:t>بند 2 شیوه نامه تفکیک صنف و صنعت</a:t>
            </a:r>
            <a:r>
              <a:rPr lang="fa-IR" dirty="0">
                <a:solidFill>
                  <a:schemeClr val="accent2">
                    <a:lumMod val="75000"/>
                  </a:schemeClr>
                </a:solidFill>
                <a:ea typeface="Calibri"/>
                <a:cs typeface="B Nazanin"/>
              </a:rPr>
              <a:t> 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  <a:ea typeface="Calibri"/>
                <a:cs typeface="B Nazanin"/>
              </a:rPr>
              <a:t>:</a:t>
            </a:r>
            <a:r>
              <a:rPr lang="fa-IR" dirty="0">
                <a:solidFill>
                  <a:schemeClr val="accent2">
                    <a:lumMod val="75000"/>
                  </a:schemeClr>
                </a:solidFill>
                <a:ea typeface="Calibri"/>
                <a:cs typeface="B Nazanin"/>
              </a:rPr>
              <a:t> </a:t>
            </a: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واحد صنعتی دارای حداقل سرمایه ثابت(بدون ارزش زمین و مستحدثات) به میزان 5 برابر حداکثر ارزش معاملات متوسط باشد.</a:t>
            </a:r>
            <a:endParaRPr lang="en-US" sz="2400" dirty="0">
              <a:solidFill>
                <a:srgbClr val="002060"/>
              </a:solidFill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براساس مصوبه شماره 12346/ت 54225 هـ مورخه 6/2/96 حداکثر ارزش معاملات متوسط 2200 میلیون ریال می باشد.</a:t>
            </a:r>
            <a:endParaRPr lang="en-US" sz="2400" dirty="0">
              <a:solidFill>
                <a:srgbClr val="002060"/>
              </a:solidFill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5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548680"/>
            <a:ext cx="6707088" cy="55774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شرکت ها و موسسات دانش بنیان</a:t>
            </a:r>
            <a:r>
              <a:rPr lang="fa-I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 </a:t>
            </a:r>
            <a:r>
              <a:rPr lang="fa-I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:</a:t>
            </a:r>
            <a:r>
              <a:rPr lang="fa-I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 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شرکت هایی است که صلاحیت آن توسط کارگروه ارزیابی و تشخیص صلاحیت شرکت ها و موسسات دانش بنیان که از زیرمجموعه های معاونت علمی نهاد ریاست جمهوری است، تایید شده و دارای تاریخ اعتبار قابل تمدید می باشد.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یک شرکت با محصول/خدمات مورد تایید کارگروه معتبر می باشد.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622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67744" y="2852936"/>
            <a:ext cx="6501408" cy="1143000"/>
          </a:xfrm>
        </p:spPr>
        <p:txBody>
          <a:bodyPr>
            <a:noAutofit/>
          </a:bodyPr>
          <a:lstStyle/>
          <a:p>
            <a:pPr algn="r"/>
            <a:r>
              <a:rPr lang="fa-IR" sz="5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قوانین و دستورالعمل ها :</a:t>
            </a:r>
          </a:p>
        </p:txBody>
      </p:sp>
    </p:spTree>
    <p:extLst>
      <p:ext uri="{BB962C8B-B14F-4D97-AF65-F5344CB8AC3E}">
        <p14:creationId xmlns:p14="http://schemas.microsoft.com/office/powerpoint/2010/main" val="9485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88640"/>
            <a:ext cx="6984776" cy="64807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بخش نامه ها و دستورالعمل های مورد استفاده :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B Nazanin"/>
              </a:rPr>
              <a:t>قانون حمایت از شرکت های دانش بنیان به شماره 195602 مورخه 89/9/16</a:t>
            </a:r>
          </a:p>
          <a:p>
            <a:pPr algn="just">
              <a:lnSpc>
                <a:spcPct val="150000"/>
              </a:lnSpc>
            </a:pPr>
            <a:r>
              <a:rPr lang="fa-IR" sz="3100" dirty="0">
                <a:solidFill>
                  <a:srgbClr val="C00000"/>
                </a:solidFill>
                <a:ea typeface="Calibri"/>
                <a:cs typeface="B Nazanin"/>
              </a:rPr>
              <a:t>شیوه نامه تفکیک صنف و صنعت به شکاره 60/83120 مورخه </a:t>
            </a:r>
            <a:r>
              <a:rPr lang="fa-IR" sz="31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B Nazanin"/>
              </a:rPr>
              <a:t>11/4/90</a:t>
            </a:r>
            <a:endParaRPr lang="en-US" sz="31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B Nazanin"/>
            </a:endParaRPr>
          </a:p>
          <a:p>
            <a:pPr algn="just">
              <a:lnSpc>
                <a:spcPct val="150000"/>
              </a:lnSpc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B Nazanin"/>
              </a:rPr>
              <a:t>آیین نامه اجرایی قانون حمایت از شرکتها و مؤسسات دانش بنیان و تجاری سازی نوآوری ها و اختراعات به شماره ۱۴۱۶۰۲/ت۴۶۵۱۳هـ مورخه 91/8/21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ea typeface="Calibri"/>
                <a:cs typeface="B Nazanin"/>
              </a:rPr>
              <a:t>دستورالعمل صدور مجوزهای صنعتی به شماره 161383/60 مورخه 92/7/18</a:t>
            </a:r>
            <a:endParaRPr lang="en-US" sz="2400" dirty="0">
              <a:solidFill>
                <a:srgbClr val="C00000"/>
              </a:solidFill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B Nazanin"/>
              </a:rPr>
              <a:t>ضوابط استقرار واحدهای صنایع پیشرفته و فعالیت های دانش بنیان به شماره 120997/ت 48608 هـ مورخه 94/9/15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ea typeface="Calibri"/>
                <a:cs typeface="B Nazanin"/>
              </a:rPr>
              <a:t>دستورالعمل صدور جواز تاسیس و پروانه بهره برداری صنایع پیشرفته و شرکت ها و موسسات دانش بنیان به شماره 8018 مورخه 95/6/16</a:t>
            </a:r>
            <a:endParaRPr lang="en-US" sz="2400" dirty="0">
              <a:solidFill>
                <a:srgbClr val="C00000"/>
              </a:solidFill>
              <a:ea typeface="Calibri"/>
              <a:cs typeface="Arial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166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41553" y="188640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altLang="en-US" sz="3200" b="1" dirty="0">
                <a:solidFill>
                  <a:prstClr val="black"/>
                </a:solidFill>
                <a:latin typeface="Franklin Gothic Medium"/>
                <a:cs typeface="B Zar" pitchFamily="2" charset="-78"/>
              </a:rPr>
              <a:t>مقام معظم رهبری</a:t>
            </a:r>
            <a:r>
              <a:rPr lang="fa-IR" altLang="en-US" sz="2400" b="1" dirty="0">
                <a:solidFill>
                  <a:prstClr val="black"/>
                </a:solidFill>
                <a:latin typeface="Franklin Gothic Medium"/>
                <a:cs typeface="B Zar" pitchFamily="2" charset="-78"/>
              </a:rPr>
              <a:t>(</a:t>
            </a:r>
            <a:r>
              <a:rPr lang="fa-IR" altLang="en-US" sz="2000" b="1" dirty="0">
                <a:solidFill>
                  <a:prstClr val="black"/>
                </a:solidFill>
                <a:latin typeface="Franklin Gothic Medium"/>
                <a:cs typeface="B Zar" pitchFamily="2" charset="-78"/>
              </a:rPr>
              <a:t>مد ظله العالی):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1720" y="2420888"/>
            <a:ext cx="6655540" cy="381642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lnSpc>
                <a:spcPct val="150000"/>
              </a:lnSpc>
              <a:buFontTx/>
              <a:buChar char="-"/>
            </a:pPr>
            <a:r>
              <a:rPr lang="fa-IR" sz="2800" b="1" dirty="0">
                <a:latin typeface="+mn-lt"/>
                <a:ea typeface="+mn-ea"/>
                <a:cs typeface="B Nazanin" pitchFamily="2" charset="-78"/>
              </a:rPr>
              <a:t>صنعتی شدن کشور یک مقوله ملی و همگانی است و همه باید در این باره احساس مسئولیت کنند.</a:t>
            </a:r>
          </a:p>
          <a:p>
            <a:pPr marL="457200" indent="-457200" algn="r">
              <a:lnSpc>
                <a:spcPct val="150000"/>
              </a:lnSpc>
              <a:buFontTx/>
              <a:buChar char="-"/>
            </a:pPr>
            <a:endParaRPr lang="en-US" sz="2800" b="1" dirty="0">
              <a:latin typeface="+mn-lt"/>
              <a:ea typeface="+mn-ea"/>
              <a:cs typeface="B Nazanin" pitchFamily="2" charset="-78"/>
            </a:endParaRPr>
          </a:p>
          <a:p>
            <a:pPr marL="457200" indent="-457200" algn="r">
              <a:lnSpc>
                <a:spcPct val="150000"/>
              </a:lnSpc>
              <a:buFontTx/>
              <a:buChar char="-"/>
            </a:pPr>
            <a:r>
              <a:rPr lang="fa-I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B Nazanin" pitchFamily="2" charset="-78"/>
              </a:rPr>
              <a:t>حمایت از شرکت های دانش بنیان یکی ار راه های تحقق اقتصاد مقاومتی است.</a:t>
            </a:r>
            <a:br>
              <a:rPr lang="fa-IR" sz="3200" b="1" dirty="0">
                <a:cs typeface="B Lotus" pitchFamily="2" charset="-78"/>
              </a:rPr>
            </a:br>
            <a:endParaRPr lang="en-US" sz="2400" b="1" dirty="0"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23" y="0"/>
            <a:ext cx="2491269" cy="22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67744" y="2852936"/>
            <a:ext cx="6501408" cy="1143000"/>
          </a:xfrm>
        </p:spPr>
        <p:txBody>
          <a:bodyPr>
            <a:noAutofit/>
          </a:bodyPr>
          <a:lstStyle/>
          <a:p>
            <a:pPr algn="r"/>
            <a:r>
              <a:rPr lang="fa-IR" sz="9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فرآیندها :</a:t>
            </a:r>
          </a:p>
        </p:txBody>
      </p:sp>
    </p:spTree>
    <p:extLst>
      <p:ext uri="{BB962C8B-B14F-4D97-AF65-F5344CB8AC3E}">
        <p14:creationId xmlns:p14="http://schemas.microsoft.com/office/powerpoint/2010/main" val="17001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404664"/>
            <a:ext cx="6779096" cy="59766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ea typeface="Calibri"/>
                <a:cs typeface="B Nazanin"/>
              </a:rPr>
              <a:t>مراحل صدور جواز تاسیس :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ثبت نام در سامانه </a:t>
            </a:r>
            <a:r>
              <a:rPr lang="en-US" dirty="0">
                <a:solidFill>
                  <a:srgbClr val="002060"/>
                </a:solidFill>
                <a:ea typeface="Calibri"/>
                <a:cs typeface="B Nazanin"/>
              </a:rPr>
              <a:t>behinyab.ir </a:t>
            </a: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 و اخذ نام کاربری و رمز عبور.</a:t>
            </a:r>
            <a:endParaRPr lang="en-US" sz="2400" dirty="0">
              <a:solidFill>
                <a:srgbClr val="00206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تکمیل فرم پرسشنامه جواز تاسیس</a:t>
            </a:r>
            <a:endParaRPr lang="en-US" sz="2400" dirty="0">
              <a:solidFill>
                <a:srgbClr val="00206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درج مفاد پرسشنامه در سامانه </a:t>
            </a:r>
            <a:r>
              <a:rPr lang="en-US" dirty="0">
                <a:solidFill>
                  <a:srgbClr val="002060"/>
                </a:solidFill>
                <a:ea typeface="Calibri"/>
                <a:cs typeface="B Nazanin"/>
              </a:rPr>
              <a:t>behinyab.ir</a:t>
            </a: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  با استفاده از  نام کاربری و رمز عبور اخذ شده.</a:t>
            </a:r>
            <a:endParaRPr lang="en-US" sz="2400" dirty="0">
              <a:solidFill>
                <a:srgbClr val="00206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مراجعه به سازمان به همراه اصل پرسشنامه و مدارک لازم قید شده در پرسشنامه.</a:t>
            </a:r>
            <a:endParaRPr lang="en-US" sz="2400" dirty="0">
              <a:solidFill>
                <a:srgbClr val="00206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احراز دانش بنیان بودن</a:t>
            </a:r>
            <a:endParaRPr lang="en-US" sz="2400" dirty="0">
              <a:solidFill>
                <a:srgbClr val="00206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ارجلاع به کارشناس و  بررسی کارشناسی و در صورت تایید </a:t>
            </a:r>
            <a:endParaRPr lang="en-US" sz="2400" dirty="0">
              <a:solidFill>
                <a:srgbClr val="00206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2060"/>
                </a:solidFill>
                <a:ea typeface="Calibri"/>
                <a:cs typeface="B Nazanin"/>
              </a:rPr>
              <a:t>واریز فیش و صدور</a:t>
            </a:r>
            <a:endParaRPr lang="en-US" sz="2400" dirty="0">
              <a:solidFill>
                <a:srgbClr val="002060"/>
              </a:solidFill>
              <a:ea typeface="Calibri"/>
              <a:cs typeface="Arial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049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70104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0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47" y="0"/>
            <a:ext cx="4744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11" y="0"/>
            <a:ext cx="4672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5664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620688"/>
            <a:ext cx="6840760" cy="58326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solidFill>
                  <a:srgbClr val="C00000"/>
                </a:solidFill>
                <a:ea typeface="Calibri"/>
                <a:cs typeface="B Nazanin"/>
              </a:rPr>
              <a:t>مراحل صدور پروانه بهره برداری :</a:t>
            </a:r>
            <a:endParaRPr lang="en-US" sz="2400" dirty="0">
              <a:solidFill>
                <a:srgbClr val="C0000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ثبت نام در سامانه </a:t>
            </a:r>
            <a:r>
              <a:rPr lang="en-US" dirty="0">
                <a:solidFill>
                  <a:srgbClr val="0070C0"/>
                </a:solidFill>
                <a:ea typeface="Calibri"/>
                <a:cs typeface="B Nazanin"/>
              </a:rPr>
              <a:t>behinyab.ir </a:t>
            </a: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 و اخذ نام کاربری و رمز عبور.</a:t>
            </a:r>
            <a:endParaRPr lang="en-US" sz="2400" dirty="0">
              <a:solidFill>
                <a:srgbClr val="0070C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تکمیل فرم پرسشنامه پروانه بهره برداری</a:t>
            </a:r>
            <a:endParaRPr lang="en-US" sz="2400" dirty="0">
              <a:solidFill>
                <a:srgbClr val="0070C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درج مفاد پرسشنامه در سامانه </a:t>
            </a:r>
            <a:r>
              <a:rPr lang="en-US" dirty="0">
                <a:solidFill>
                  <a:srgbClr val="0070C0"/>
                </a:solidFill>
                <a:ea typeface="Calibri"/>
                <a:cs typeface="B Nazanin"/>
              </a:rPr>
              <a:t>behinyab.ir</a:t>
            </a: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  با استفاده از  نام کاربری و رمز عبور اخذ شده.</a:t>
            </a:r>
            <a:endParaRPr lang="en-US" sz="2400" dirty="0">
              <a:solidFill>
                <a:srgbClr val="0070C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مراجعه به سازمان به همراه اصل پرسشنامه و مدارک لازم قید شده در پرسشنامه.</a:t>
            </a:r>
            <a:endParaRPr lang="en-US" sz="2400" dirty="0">
              <a:solidFill>
                <a:srgbClr val="0070C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احراز دانش بنیان بودن</a:t>
            </a:r>
            <a:endParaRPr lang="en-US" sz="2400" dirty="0">
              <a:solidFill>
                <a:srgbClr val="0070C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ارجلاع به کارشناس و  بررسی کارشناسی، بررسی مدارک، بازدید و ظرفیت سنجی در صورت تایید </a:t>
            </a:r>
            <a:endParaRPr lang="en-US" dirty="0">
              <a:solidFill>
                <a:srgbClr val="0070C0"/>
              </a:solidFill>
              <a:ea typeface="Calibri"/>
              <a:cs typeface="B Nazanin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احراز دانش بنیان بودن شرکت</a:t>
            </a:r>
            <a:endParaRPr lang="en-US" dirty="0">
              <a:solidFill>
                <a:srgbClr val="0070C0"/>
              </a:solidFill>
              <a:ea typeface="Calibri"/>
              <a:cs typeface="B Nazanin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استعلام از محیط زیست و در صورت تایید.</a:t>
            </a:r>
            <a:endParaRPr lang="en-US" sz="2400" dirty="0">
              <a:solidFill>
                <a:srgbClr val="0070C0"/>
              </a:solidFill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Wingdings"/>
              <a:buChar char=""/>
            </a:pPr>
            <a:r>
              <a:rPr lang="fa-IR" dirty="0">
                <a:solidFill>
                  <a:srgbClr val="0070C0"/>
                </a:solidFill>
                <a:ea typeface="Calibri"/>
                <a:cs typeface="B Nazanin"/>
              </a:rPr>
              <a:t>واریز فیش و صدور</a:t>
            </a:r>
            <a:endParaRPr lang="en-US" sz="2400" dirty="0">
              <a:solidFill>
                <a:srgbClr val="0070C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3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463248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5401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کارگاه آموزشی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فرآیند صدور جواز تاسیس و </a:t>
            </a:r>
          </a:p>
          <a:p>
            <a:pPr marL="0" indent="0">
              <a:buNone/>
            </a:pP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                               پروانه بهره برداری</a:t>
            </a:r>
          </a:p>
          <a:p>
            <a:pPr marL="0" indent="0">
              <a:buNone/>
            </a:pPr>
            <a:endParaRPr lang="fa-IR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>
              <a:buNone/>
            </a:pPr>
            <a:endParaRPr lang="fa-IR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>
              <a:buNone/>
            </a:pPr>
            <a:endParaRPr lang="fa-IR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>
              <a:buNone/>
            </a:pPr>
            <a:r>
              <a:rPr lang="fa-I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مدرس : یوسف نظری</a:t>
            </a:r>
          </a:p>
          <a:p>
            <a:pPr marL="0" indent="0">
              <a:buNone/>
            </a:pP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کارشناس سازمان صنعت، معدن و تجارت استان</a:t>
            </a:r>
          </a:p>
        </p:txBody>
      </p:sp>
    </p:spTree>
    <p:extLst>
      <p:ext uri="{BB962C8B-B14F-4D97-AF65-F5344CB8AC3E}">
        <p14:creationId xmlns:p14="http://schemas.microsoft.com/office/powerpoint/2010/main" val="42185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6776317" cy="656824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59832" y="1844824"/>
            <a:ext cx="5472608" cy="2160240"/>
          </a:xfrm>
        </p:spPr>
        <p:txBody>
          <a:bodyPr>
            <a:noAutofit/>
          </a:bodyPr>
          <a:lstStyle/>
          <a:p>
            <a:r>
              <a:rPr lang="fa-IR" sz="4000" dirty="0">
                <a:solidFill>
                  <a:schemeClr val="bg1"/>
                </a:solidFill>
                <a:latin typeface="IranNastaliq" pitchFamily="18" charset="0"/>
                <a:cs typeface="2  Titr" panose="00000700000000000000" pitchFamily="2" charset="-78"/>
              </a:rPr>
              <a:t>خدایا چنان کن سرانجام کار،</a:t>
            </a:r>
            <a:br>
              <a:rPr lang="fa-IR" sz="4000" dirty="0">
                <a:solidFill>
                  <a:schemeClr val="bg1"/>
                </a:solidFill>
                <a:latin typeface="IranNastaliq" pitchFamily="18" charset="0"/>
                <a:cs typeface="2  Titr" panose="00000700000000000000" pitchFamily="2" charset="-78"/>
              </a:rPr>
            </a:br>
            <a:r>
              <a:rPr lang="fa-IR" sz="4000" dirty="0">
                <a:solidFill>
                  <a:schemeClr val="bg1"/>
                </a:solidFill>
                <a:latin typeface="IranNastaliq" pitchFamily="18" charset="0"/>
                <a:cs typeface="2  Titr" panose="00000700000000000000" pitchFamily="2" charset="-78"/>
              </a:rPr>
              <a:t>تو   خوشنود     باشی     و    ما     رستگار</a:t>
            </a:r>
          </a:p>
        </p:txBody>
      </p:sp>
    </p:spTree>
    <p:extLst>
      <p:ext uri="{BB962C8B-B14F-4D97-AF65-F5344CB8AC3E}">
        <p14:creationId xmlns:p14="http://schemas.microsoft.com/office/powerpoint/2010/main" val="2435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744" y="2852936"/>
            <a:ext cx="6501408" cy="1143000"/>
          </a:xfrm>
        </p:spPr>
        <p:txBody>
          <a:bodyPr>
            <a:noAutofit/>
          </a:bodyPr>
          <a:lstStyle/>
          <a:p>
            <a:pPr algn="r"/>
            <a:r>
              <a:rPr lang="fa-IR" sz="9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تعاریف :</a:t>
            </a:r>
          </a:p>
        </p:txBody>
      </p:sp>
    </p:spTree>
    <p:extLst>
      <p:ext uri="{BB962C8B-B14F-4D97-AF65-F5344CB8AC3E}">
        <p14:creationId xmlns:p14="http://schemas.microsoft.com/office/powerpoint/2010/main" val="26953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16632"/>
            <a:ext cx="7056784" cy="662473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72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B Nazanin" pitchFamily="2" charset="-78"/>
              </a:rPr>
              <a:t>فعالیت صنعتی :</a:t>
            </a:r>
            <a:r>
              <a:rPr lang="fa-IR" sz="7200" dirty="0">
                <a:solidFill>
                  <a:schemeClr val="accent6">
                    <a:lumMod val="50000"/>
                  </a:schemeClr>
                </a:solidFill>
                <a:ea typeface="Calibri"/>
                <a:cs typeface="B Nazanin" pitchFamily="2" charset="-78"/>
              </a:rPr>
              <a:t> </a:t>
            </a:r>
            <a:r>
              <a:rPr lang="fa-IR" sz="7200" dirty="0">
                <a:solidFill>
                  <a:srgbClr val="7030A0"/>
                </a:solidFill>
                <a:ea typeface="Calibri"/>
                <a:cs typeface="B Nazanin" pitchFamily="2" charset="-78"/>
              </a:rPr>
              <a:t>یک فعالیت اقتصادی است که در امر تولید، فرآوری و یا بسته بندی محصولات گوناگون در چارچوب ضوابط و مقررات از طریق انجام عملیات فیزیکی و یا شیمیایی بر روی مواد، و یا مونتاژ قطعات و اجزا با بهره گیری از نیروی انسانی و با استفاده از نیروی ماشین و عملیات تحقیقات، طراحی و خدمات مهندسی مرتبط در مقیاس صنعتی صورت گیرد. این فعالیت در زیرگروه های بخش صنعت در طبقه بندی </a:t>
            </a:r>
            <a:r>
              <a:rPr lang="en-US" sz="7200" dirty="0">
                <a:solidFill>
                  <a:srgbClr val="7030A0"/>
                </a:solidFill>
                <a:ea typeface="Calibri"/>
                <a:cs typeface="B Nazanin" pitchFamily="2" charset="-78"/>
              </a:rPr>
              <a:t>ISIC</a:t>
            </a:r>
            <a:r>
              <a:rPr lang="en-US" sz="7200" dirty="0">
                <a:solidFill>
                  <a:srgbClr val="7030A0"/>
                </a:solidFill>
                <a:effectLst/>
                <a:latin typeface="B Nazanin"/>
                <a:ea typeface="Calibri"/>
                <a:cs typeface="B Nazanin" pitchFamily="2" charset="-78"/>
              </a:rPr>
              <a:t> </a:t>
            </a:r>
            <a:r>
              <a:rPr lang="fa-IR" sz="7200" dirty="0">
                <a:solidFill>
                  <a:srgbClr val="7030A0"/>
                </a:solidFill>
                <a:effectLst/>
                <a:latin typeface="B Nazanin"/>
                <a:ea typeface="Calibri"/>
                <a:cs typeface="B Nazanin" pitchFamily="2" charset="-78"/>
              </a:rPr>
              <a:t> </a:t>
            </a:r>
            <a:r>
              <a:rPr lang="fa-IR" sz="7200" dirty="0">
                <a:solidFill>
                  <a:srgbClr val="7030A0"/>
                </a:solidFill>
                <a:latin typeface="B Nazanin"/>
                <a:ea typeface="Calibri"/>
                <a:cs typeface="B Nazanin" pitchFamily="2" charset="-78"/>
              </a:rPr>
              <a:t>می باشد.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ea typeface="Calibri"/>
              <a:cs typeface="B Nazanin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a-IR" dirty="0">
              <a:ea typeface="Calibri"/>
              <a:cs typeface="B Nazanin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ea typeface="Calibri"/>
              <a:cs typeface="Arial"/>
            </a:endParaRPr>
          </a:p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674"/>
            <a:ext cx="2051720" cy="13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3728" y="404664"/>
            <a:ext cx="6635080" cy="5832648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fa-IR" sz="3600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تبصره :</a:t>
            </a:r>
            <a:r>
              <a:rPr lang="fa-IR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 انجام فعالیت بازسازی و نوسازی ماشین آلات، دستگاه ها و قطعات صنعتی، به شرط استقرار خط بازسازی و نوسازی در مقیاس انبوه، جمع آوری، جداسازی و فرآوری ضایعات در مقیاس صنعتی و نیز تولید نرم افزار در چارچوب ضوابط و مقررات خود، فعالیت صنعتی محسوب می گردد.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62907"/>
            <a:ext cx="3168352" cy="18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332656"/>
            <a:ext cx="6707088" cy="579350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واحد صنعتی :</a:t>
            </a:r>
            <a:r>
              <a:rPr lang="fa-IR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 </a:t>
            </a:r>
            <a:r>
              <a:rPr lang="fa-IR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مکانی است مشخص که با مجموعه ای از نهاده های تولید از جمله، ماشین آلات، فناوری، نیروی انسانی، ساختمان و تاسیسات به منظور تولید محصول ایجاد شده و مالک آن می تواند در آنجا یک یا چند فعالیت صنعتی انجام دهد.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4653136"/>
            <a:ext cx="4349762" cy="21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332656"/>
            <a:ext cx="6707088" cy="579350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سرمایه گذاری صنعتی :</a:t>
            </a:r>
            <a:r>
              <a:rPr lang="fa-IR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 </a:t>
            </a:r>
            <a:r>
              <a:rPr lang="fa-IR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فرآیندی است که در آن شخص حقیقی و یا حقوقی، اقدام به سرمایه گذاری در فعالیت صنعتی در چارچوب ضوابط و مقررات وزارت صنعت، معدن و تجارت می نماید.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786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332656"/>
            <a:ext cx="6707088" cy="57935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solidFill>
                  <a:srgbClr val="C00000"/>
                </a:solidFill>
                <a:ea typeface="Calibri"/>
                <a:cs typeface="B Nazanin"/>
              </a:rPr>
              <a:t>جواز تاسیس :</a:t>
            </a:r>
            <a:r>
              <a:rPr lang="fa-IR" dirty="0">
                <a:solidFill>
                  <a:srgbClr val="C00000"/>
                </a:solidFill>
                <a:ea typeface="Calibri"/>
                <a:cs typeface="B Nazanin"/>
              </a:rPr>
              <a:t> </a:t>
            </a:r>
            <a:r>
              <a:rPr lang="fa-IR" dirty="0">
                <a:solidFill>
                  <a:schemeClr val="accent3">
                    <a:lumMod val="50000"/>
                  </a:schemeClr>
                </a:solidFill>
                <a:ea typeface="Calibri"/>
                <a:cs typeface="B Nazanin"/>
              </a:rPr>
              <a:t>مجوزی است که پس از احراز شرایط لازم براساس دستورالعمل مربوطه و پرسشنامه تکمیل شده توسط متقاضی، به منظور سرمایه گذاری در انجام فعالیت صنعتی به نام متقاضی از طرف وزارت صنعت، معدن و تجارت صادر می شود.</a:t>
            </a:r>
            <a:endParaRPr lang="en-US" sz="2400" dirty="0">
              <a:solidFill>
                <a:schemeClr val="accent3">
                  <a:lumMod val="50000"/>
                </a:schemeClr>
              </a:solidFill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solidFill>
                  <a:schemeClr val="accent3">
                    <a:lumMod val="50000"/>
                  </a:schemeClr>
                </a:solidFill>
                <a:ea typeface="Calibri"/>
                <a:cs typeface="B Nazanin"/>
              </a:rPr>
              <a:t>این سند بیانگر پیش بینی ظرفیت، نوع تولید و سایر شاخص های سرمایه گذاری صنعتی می باشد.</a:t>
            </a:r>
            <a:endParaRPr lang="en-US" sz="2400" dirty="0">
              <a:solidFill>
                <a:schemeClr val="accent3">
                  <a:lumMod val="50000"/>
                </a:schemeClr>
              </a:solidFill>
              <a:ea typeface="Calibri"/>
              <a:cs typeface="Arial"/>
            </a:endParaRPr>
          </a:p>
          <a:p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" y="4797365"/>
            <a:ext cx="2751054" cy="20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1085</Words>
  <Application>Microsoft Office PowerPoint</Application>
  <PresentationFormat>On-screen Show (4:3)</PresentationFormat>
  <Paragraphs>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2  Titr</vt:lpstr>
      <vt:lpstr>Arial</vt:lpstr>
      <vt:lpstr>B Homa</vt:lpstr>
      <vt:lpstr>B Lotus</vt:lpstr>
      <vt:lpstr>B Mitra</vt:lpstr>
      <vt:lpstr>B Nazanin</vt:lpstr>
      <vt:lpstr>B Titr</vt:lpstr>
      <vt:lpstr>B Zar</vt:lpstr>
      <vt:lpstr>Calibri</vt:lpstr>
      <vt:lpstr>Franklin Gothic Medium</vt:lpstr>
      <vt:lpstr>IranNastaliq</vt:lpstr>
      <vt:lpstr>Times New Roman</vt:lpstr>
      <vt:lpstr>Wingdings</vt:lpstr>
      <vt:lpstr>Office Theme</vt:lpstr>
      <vt:lpstr>PowerPoint Presentation</vt:lpstr>
      <vt:lpstr>PowerPoint Presentation</vt:lpstr>
      <vt:lpstr>کارگاه آموزشی :</vt:lpstr>
      <vt:lpstr>تعاریف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قوانین و دستورالعمل ها :</vt:lpstr>
      <vt:lpstr>PowerPoint Presentation</vt:lpstr>
      <vt:lpstr>فرآیندها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خدایا چنان کن سرانجام کار، تو   خوشنود     باشی     و    ما     رستگار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YNG</dc:creator>
  <cp:lastModifiedBy>User</cp:lastModifiedBy>
  <cp:revision>33</cp:revision>
  <dcterms:created xsi:type="dcterms:W3CDTF">2018-01-30T13:16:08Z</dcterms:created>
  <dcterms:modified xsi:type="dcterms:W3CDTF">2018-09-29T07:29:59Z</dcterms:modified>
</cp:coreProperties>
</file>